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56" r:id="rId3"/>
    <p:sldId id="257" r:id="rId4"/>
    <p:sldId id="258" r:id="rId5"/>
    <p:sldId id="291" r:id="rId6"/>
    <p:sldId id="259" r:id="rId7"/>
    <p:sldId id="292" r:id="rId8"/>
    <p:sldId id="260" r:id="rId9"/>
    <p:sldId id="293" r:id="rId10"/>
    <p:sldId id="264" r:id="rId11"/>
    <p:sldId id="266" r:id="rId12"/>
    <p:sldId id="294" r:id="rId13"/>
    <p:sldId id="262" r:id="rId14"/>
    <p:sldId id="263" r:id="rId15"/>
    <p:sldId id="265" r:id="rId16"/>
    <p:sldId id="267" r:id="rId17"/>
    <p:sldId id="268" r:id="rId18"/>
    <p:sldId id="295" r:id="rId19"/>
    <p:sldId id="270" r:id="rId20"/>
    <p:sldId id="261" r:id="rId21"/>
    <p:sldId id="271" r:id="rId22"/>
    <p:sldId id="272" r:id="rId23"/>
    <p:sldId id="296" r:id="rId24"/>
    <p:sldId id="273" r:id="rId25"/>
    <p:sldId id="297" r:id="rId26"/>
    <p:sldId id="274" r:id="rId27"/>
    <p:sldId id="298" r:id="rId28"/>
    <p:sldId id="275" r:id="rId29"/>
    <p:sldId id="299" r:id="rId30"/>
    <p:sldId id="280" r:id="rId31"/>
    <p:sldId id="279" r:id="rId32"/>
    <p:sldId id="300" r:id="rId33"/>
    <p:sldId id="269" r:id="rId34"/>
    <p:sldId id="281" r:id="rId35"/>
    <p:sldId id="301" r:id="rId36"/>
    <p:sldId id="282" r:id="rId37"/>
    <p:sldId id="303" r:id="rId38"/>
    <p:sldId id="283" r:id="rId39"/>
    <p:sldId id="302" r:id="rId40"/>
    <p:sldId id="284" r:id="rId41"/>
    <p:sldId id="286" r:id="rId42"/>
    <p:sldId id="304" r:id="rId43"/>
    <p:sldId id="276" r:id="rId44"/>
    <p:sldId id="287" r:id="rId45"/>
    <p:sldId id="288" r:id="rId46"/>
    <p:sldId id="305" r:id="rId47"/>
    <p:sldId id="290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커머스 7차" initials="이7" lastIdx="1" clrIdx="0">
    <p:extLst>
      <p:ext uri="{19B8F6BF-5375-455C-9EA6-DF929625EA0E}">
        <p15:presenceInfo xmlns:p15="http://schemas.microsoft.com/office/powerpoint/2012/main" userId="이커머스 7차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997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22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2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60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44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5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841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9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7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9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38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E4D8C-18CC-4E1F-A014-4C4EA0C5F2D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2502" y="2560320"/>
            <a:ext cx="8255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메인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94555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아이디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아이디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findID.jsp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860" y="2864094"/>
            <a:ext cx="3239590" cy="191648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200087" y="134381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26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아이디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아이디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findID.jsp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015" y="2855154"/>
            <a:ext cx="2586550" cy="182836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216713" y="134381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44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647" y="2647406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smtClean="0"/>
              <a:t>비밀번호 찾기 </a:t>
            </a:r>
            <a:r>
              <a:rPr lang="ko-KR" altLang="en-US" sz="9600" dirty="0" smtClean="0"/>
              <a:t>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57325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비밀번호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비밀번호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findPasswd.jsp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299" y="2855154"/>
            <a:ext cx="2628385" cy="186659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233339" y="1231177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61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비밀번호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비밀번호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findPasswd.jsp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86" y="2770433"/>
            <a:ext cx="2785007" cy="21038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216713" y="1316954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4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비밀번호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비밀번호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findPasswd.jsp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899" y="2855154"/>
            <a:ext cx="2628385" cy="18665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258277" y="134381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47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비밀번호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비밀번호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findPasswd.jsp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912" y="2855154"/>
            <a:ext cx="2519914" cy="183865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445919" y="4219574"/>
            <a:ext cx="666750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25026" y="134381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03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비밀번호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비밀번호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findPasswd.jsp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0" y="2810107"/>
            <a:ext cx="4532203" cy="14889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578" y="2652055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이메일 인증 형식    </a:t>
            </a:r>
            <a:r>
              <a:rPr lang="en-US" altLang="ko-KR" dirty="0" smtClean="0"/>
              <a:t>-&gt;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150212" y="1231177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8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6584" y="2647406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err="1" smtClean="0"/>
              <a:t>마이페이지</a:t>
            </a:r>
            <a:r>
              <a:rPr lang="ko-KR" altLang="en-US" sz="9600" dirty="0" smtClean="0"/>
              <a:t>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2812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마이 페이지 화면</a:t>
            </a:r>
            <a:endParaRPr lang="en-US" altLang="ko-KR" sz="4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2415" y="1095114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  <a:r>
              <a:rPr lang="en-US" altLang="ko-KR" sz="1600" dirty="0" err="1" smtClean="0"/>
              <a:t>myPage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index.jsp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18247" y="2701695"/>
            <a:ext cx="3556000" cy="1076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18247" y="2710303"/>
            <a:ext cx="3346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000</a:t>
            </a:r>
            <a:r>
              <a:rPr lang="ko-KR" altLang="en-US" sz="1400" dirty="0"/>
              <a:t>님의 포인트 </a:t>
            </a:r>
            <a:r>
              <a:rPr lang="en-US" altLang="ko-KR" sz="1400" dirty="0" smtClean="0"/>
              <a:t>1,000P</a:t>
            </a:r>
          </a:p>
          <a:p>
            <a:r>
              <a:rPr lang="ko-KR" altLang="en-US" sz="800" dirty="0" smtClean="0"/>
              <a:t>포인트 내역</a:t>
            </a:r>
            <a:endParaRPr lang="en-US" altLang="ko-KR" sz="8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052532"/>
              </p:ext>
            </p:extLst>
          </p:nvPr>
        </p:nvGraphicFramePr>
        <p:xfrm>
          <a:off x="4322618" y="3133897"/>
          <a:ext cx="2261061" cy="55488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53687">
                  <a:extLst>
                    <a:ext uri="{9D8B030D-6E8A-4147-A177-3AD203B41FA5}">
                      <a16:colId xmlns:a16="http://schemas.microsoft.com/office/drawing/2014/main" val="1497024638"/>
                    </a:ext>
                  </a:extLst>
                </a:gridCol>
                <a:gridCol w="753687">
                  <a:extLst>
                    <a:ext uri="{9D8B030D-6E8A-4147-A177-3AD203B41FA5}">
                      <a16:colId xmlns:a16="http://schemas.microsoft.com/office/drawing/2014/main" val="327233283"/>
                    </a:ext>
                  </a:extLst>
                </a:gridCol>
                <a:gridCol w="753687">
                  <a:extLst>
                    <a:ext uri="{9D8B030D-6E8A-4147-A177-3AD203B41FA5}">
                      <a16:colId xmlns:a16="http://schemas.microsoft.com/office/drawing/2014/main" val="2985599753"/>
                    </a:ext>
                  </a:extLst>
                </a:gridCol>
              </a:tblGrid>
              <a:tr h="277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u="none" dirty="0" smtClean="0"/>
                        <a:t>날짜</a:t>
                      </a:r>
                      <a:endParaRPr lang="en-US" altLang="ko-KR" sz="900" u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u="none" dirty="0" smtClean="0"/>
                        <a:t>상품</a:t>
                      </a:r>
                      <a:endParaRPr lang="ko-KR" altLang="en-US" sz="9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u="none" dirty="0" smtClean="0"/>
                        <a:t>포인트</a:t>
                      </a:r>
                      <a:endParaRPr lang="ko-KR" altLang="en-US" sz="9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623964"/>
                  </a:ext>
                </a:extLst>
              </a:tr>
              <a:tr h="2774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u="none" dirty="0" smtClean="0"/>
                        <a:t>2024.09.30</a:t>
                      </a:r>
                      <a:endParaRPr lang="ko-KR" altLang="en-US" sz="9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u="none" dirty="0" smtClean="0"/>
                        <a:t>마그네슘</a:t>
                      </a:r>
                      <a:endParaRPr lang="ko-KR" altLang="en-US" sz="9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u="none" dirty="0" smtClean="0"/>
                        <a:t>+100p</a:t>
                      </a:r>
                      <a:endParaRPr lang="ko-KR" altLang="en-US" sz="9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409530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218247" y="3882399"/>
            <a:ext cx="3556000" cy="1076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218247" y="3943236"/>
            <a:ext cx="205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주문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배송 조회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4204391" y="5057265"/>
            <a:ext cx="3556000" cy="1076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218247" y="5104319"/>
            <a:ext cx="343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000</a:t>
            </a:r>
            <a:r>
              <a:rPr lang="ko-KR" altLang="en-US" sz="1400" dirty="0" smtClean="0"/>
              <a:t>님의 </a:t>
            </a:r>
            <a:r>
              <a:rPr lang="ko-KR" altLang="en-US" sz="1400" dirty="0" err="1" smtClean="0"/>
              <a:t>찜한</a:t>
            </a:r>
            <a:r>
              <a:rPr lang="ko-KR" altLang="en-US" sz="1400" dirty="0" smtClean="0"/>
              <a:t> 상품 보기 ♥</a:t>
            </a:r>
            <a:endParaRPr lang="ko-KR" alt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7988531" y="3017423"/>
            <a:ext cx="399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&lt;- 5</a:t>
            </a:r>
            <a:r>
              <a:rPr lang="ko-KR" altLang="en-US" dirty="0" smtClean="0"/>
              <a:t>개 정도 표시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42586"/>
              </p:ext>
            </p:extLst>
          </p:nvPr>
        </p:nvGraphicFramePr>
        <p:xfrm>
          <a:off x="4314303" y="5447319"/>
          <a:ext cx="2269376" cy="272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4688">
                  <a:extLst>
                    <a:ext uri="{9D8B030D-6E8A-4147-A177-3AD203B41FA5}">
                      <a16:colId xmlns:a16="http://schemas.microsoft.com/office/drawing/2014/main" val="1696597463"/>
                    </a:ext>
                  </a:extLst>
                </a:gridCol>
                <a:gridCol w="1134688">
                  <a:extLst>
                    <a:ext uri="{9D8B030D-6E8A-4147-A177-3AD203B41FA5}">
                      <a16:colId xmlns:a16="http://schemas.microsoft.com/office/drawing/2014/main" val="148579918"/>
                    </a:ext>
                  </a:extLst>
                </a:gridCol>
              </a:tblGrid>
              <a:tr h="2725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상품내역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상품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814825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8528858" y="119669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6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14" y="1423251"/>
            <a:ext cx="9173855" cy="4344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3819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메인 화면</a:t>
            </a:r>
            <a:r>
              <a:rPr lang="en-US" altLang="ko-KR" sz="4800" dirty="0" smtClean="0"/>
              <a:t>1</a:t>
            </a:r>
            <a:endParaRPr lang="ko-KR" altLang="en-US" sz="4800" dirty="0"/>
          </a:p>
        </p:txBody>
      </p:sp>
      <p:sp>
        <p:nvSpPr>
          <p:cNvPr id="7" name="직사각형 6"/>
          <p:cNvSpPr/>
          <p:nvPr/>
        </p:nvSpPr>
        <p:spPr>
          <a:xfrm>
            <a:off x="8574161" y="1514978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87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마이 페이지 화면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회원 정보 확인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수정</a:t>
            </a:r>
            <a:r>
              <a:rPr lang="en-US" altLang="ko-KR" sz="2000" dirty="0" smtClean="0"/>
              <a:t>-</a:t>
            </a:r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회원 정보 변경</a:t>
            </a:r>
            <a:r>
              <a:rPr lang="en-US" altLang="ko-KR" sz="2000" dirty="0" smtClean="0"/>
              <a:t>-</a:t>
            </a:r>
          </a:p>
          <a:p>
            <a:pPr algn="ctr"/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2415" y="1095114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  <a:r>
              <a:rPr lang="en-US" altLang="ko-KR" sz="1600" dirty="0" err="1" smtClean="0"/>
              <a:t>myPage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index.jsp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2076449" y="3079750"/>
            <a:ext cx="1160779" cy="1603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smtClean="0"/>
              <a:t>- </a:t>
            </a:r>
            <a:r>
              <a:rPr lang="ko-KR" altLang="en-US" sz="1000" dirty="0" smtClean="0"/>
              <a:t>회원 정보 변경</a:t>
            </a:r>
            <a:endParaRPr lang="ko-KR" altLang="en-US" sz="1000" dirty="0"/>
          </a:p>
        </p:txBody>
      </p:sp>
      <p:sp>
        <p:nvSpPr>
          <p:cNvPr id="39" name="직사각형 38"/>
          <p:cNvSpPr/>
          <p:nvPr/>
        </p:nvSpPr>
        <p:spPr>
          <a:xfrm>
            <a:off x="4218247" y="2729801"/>
            <a:ext cx="3556000" cy="3283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 정보 변경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sz="1000" dirty="0" smtClean="0"/>
          </a:p>
          <a:p>
            <a:r>
              <a:rPr lang="ko-KR" altLang="en-US" sz="1000" dirty="0" smtClean="0"/>
              <a:t>이메일</a:t>
            </a:r>
            <a:endParaRPr lang="en-US" altLang="ko-KR" sz="1000" dirty="0" smtClean="0"/>
          </a:p>
          <a:p>
            <a:r>
              <a:rPr lang="ko-KR" altLang="en-US" sz="1000" dirty="0" smtClean="0"/>
              <a:t>이름</a:t>
            </a:r>
            <a:endParaRPr lang="en-US" altLang="ko-KR" sz="1000" dirty="0" smtClean="0"/>
          </a:p>
          <a:p>
            <a:r>
              <a:rPr lang="ko-KR" altLang="en-US" sz="1000" dirty="0" smtClean="0"/>
              <a:t>휴대폰 번호</a:t>
            </a:r>
            <a:endParaRPr lang="en-US" altLang="ko-KR" sz="1000" dirty="0" smtClean="0"/>
          </a:p>
          <a:p>
            <a:r>
              <a:rPr lang="ko-KR" altLang="en-US" sz="1000" dirty="0" smtClean="0"/>
              <a:t>주소</a:t>
            </a:r>
            <a:endParaRPr lang="en-US" altLang="ko-KR" sz="1000" dirty="0" smtClean="0"/>
          </a:p>
          <a:p>
            <a:r>
              <a:rPr lang="ko-KR" altLang="en-US" sz="1000" dirty="0" smtClean="0"/>
              <a:t>생일</a:t>
            </a:r>
            <a:endParaRPr lang="en-US" altLang="ko-KR" sz="1000" dirty="0" smtClean="0"/>
          </a:p>
          <a:p>
            <a:r>
              <a:rPr lang="ko-KR" altLang="en-US" sz="1000" dirty="0" smtClean="0"/>
              <a:t>성별</a:t>
            </a:r>
            <a:endParaRPr lang="en-US" altLang="ko-KR" sz="1000" dirty="0" smtClean="0"/>
          </a:p>
          <a:p>
            <a:r>
              <a:rPr lang="ko-KR" altLang="en-US" sz="1000" dirty="0" smtClean="0"/>
              <a:t>마케팅 수신 여부</a:t>
            </a:r>
            <a:endParaRPr lang="en-US" altLang="ko-KR" dirty="0" smtClean="0"/>
          </a:p>
        </p:txBody>
      </p:sp>
      <p:sp>
        <p:nvSpPr>
          <p:cNvPr id="47" name="직사각형 46"/>
          <p:cNvSpPr/>
          <p:nvPr/>
        </p:nvSpPr>
        <p:spPr>
          <a:xfrm>
            <a:off x="5390907" y="4168836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390906" y="4348318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390906" y="4531534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390905" y="4719297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390905" y="4936141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390905" y="5118424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79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마이 페이지 화면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회원 정보 확인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수정</a:t>
            </a:r>
            <a:r>
              <a:rPr lang="en-US" altLang="ko-KR" sz="2000" dirty="0" smtClean="0"/>
              <a:t>-</a:t>
            </a:r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비밀 번호 변경</a:t>
            </a:r>
            <a:r>
              <a:rPr lang="en-US" altLang="ko-KR" sz="2000" dirty="0" smtClean="0"/>
              <a:t>-</a:t>
            </a:r>
          </a:p>
          <a:p>
            <a:pPr algn="ctr"/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2415" y="1095114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  <a:r>
              <a:rPr lang="en-US" altLang="ko-KR" sz="1600" dirty="0" err="1" smtClean="0"/>
              <a:t>myPage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index.jsp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4218247" y="2809703"/>
            <a:ext cx="3556000" cy="3133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sz="1000" dirty="0" smtClean="0"/>
          </a:p>
          <a:p>
            <a:r>
              <a:rPr lang="ko-KR" altLang="en-US" sz="1000" dirty="0" smtClean="0"/>
              <a:t>현재 비밀번호</a:t>
            </a:r>
            <a:endParaRPr lang="en-US" altLang="ko-KR" sz="1000" dirty="0" smtClean="0"/>
          </a:p>
          <a:p>
            <a:r>
              <a:rPr lang="ko-KR" altLang="en-US" sz="1000" dirty="0" smtClean="0"/>
              <a:t>신규 비밀번호</a:t>
            </a:r>
            <a:endParaRPr lang="en-US" altLang="ko-KR" sz="1000" dirty="0" smtClean="0"/>
          </a:p>
          <a:p>
            <a:r>
              <a:rPr lang="ko-KR" altLang="en-US" sz="1000" dirty="0" smtClean="0"/>
              <a:t>신규 비밀번호 확인</a:t>
            </a:r>
            <a:endParaRPr lang="en-US" altLang="ko-KR" sz="10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032000" y="3244851"/>
            <a:ext cx="1144500" cy="1333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- </a:t>
            </a:r>
            <a:r>
              <a:rPr lang="ko-KR" altLang="en-US" sz="900" dirty="0" smtClean="0"/>
              <a:t>비밀번호 변경</a:t>
            </a:r>
            <a:endParaRPr lang="ko-KR" alt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4821497" y="3244851"/>
            <a:ext cx="234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비밀번호 변경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479806" y="4341092"/>
            <a:ext cx="1721093" cy="1039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479805" y="4520574"/>
            <a:ext cx="1721093" cy="1039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479805" y="4703790"/>
            <a:ext cx="1721093" cy="1039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525397" y="1275864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98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마이 페이지 화면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회원 정보 확인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수정</a:t>
            </a:r>
            <a:r>
              <a:rPr lang="en-US" altLang="ko-KR" sz="2000" dirty="0" smtClean="0"/>
              <a:t>-</a:t>
            </a:r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회원 탈퇴</a:t>
            </a:r>
            <a:r>
              <a:rPr lang="en-US" altLang="ko-KR" sz="2000" dirty="0" smtClean="0"/>
              <a:t>-</a:t>
            </a:r>
          </a:p>
          <a:p>
            <a:pPr algn="ctr"/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2415" y="1095114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  <a:r>
              <a:rPr lang="en-US" altLang="ko-KR" sz="1600" dirty="0" err="1" smtClean="0"/>
              <a:t>myPage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index.jsp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4203700" y="2965563"/>
            <a:ext cx="3556000" cy="3054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038350" y="3377432"/>
            <a:ext cx="1144500" cy="1333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- </a:t>
            </a:r>
            <a:r>
              <a:rPr lang="ko-KR" altLang="en-US" sz="900" dirty="0" smtClean="0"/>
              <a:t>회원 탈퇴</a:t>
            </a:r>
            <a:endParaRPr lang="ko-KR" alt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4686300" y="3192409"/>
            <a:ext cx="234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 탈퇴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229" y="3668648"/>
            <a:ext cx="2606941" cy="201907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375356" y="1275864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38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6584" y="2647406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구매 이력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00331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구매 이력 화면</a:t>
            </a:r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7229" y="627205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4203700" y="2901143"/>
            <a:ext cx="3556000" cy="31185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718310" y="3778480"/>
            <a:ext cx="1221047" cy="1700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구매 이력</a:t>
            </a:r>
            <a:endParaRPr lang="ko-KR" alt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4686300" y="3107063"/>
            <a:ext cx="234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구매 이력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926" y="4086537"/>
            <a:ext cx="3417548" cy="9540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375356" y="132792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33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6584" y="2647406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문의 이력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58359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문의 이력 화면</a:t>
            </a:r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7229" y="627205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4203700" y="2901143"/>
            <a:ext cx="3556000" cy="31185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719176" y="3940234"/>
            <a:ext cx="1221047" cy="2313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문의 이력</a:t>
            </a:r>
            <a:endParaRPr lang="ko-KR" alt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4686300" y="3107063"/>
            <a:ext cx="234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 이력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926" y="4086537"/>
            <a:ext cx="3417548" cy="9540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375356" y="1273200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924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052" y="2063932"/>
            <a:ext cx="110511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smtClean="0"/>
              <a:t>맞춤 건강 추천 </a:t>
            </a:r>
            <a:endParaRPr lang="en-US" altLang="ko-KR" sz="9600" dirty="0" smtClean="0"/>
          </a:p>
          <a:p>
            <a:pPr algn="ctr"/>
            <a:r>
              <a:rPr lang="ko-KR" altLang="en-US" sz="9600" dirty="0" smtClean="0"/>
              <a:t>결과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75198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맞춤 건강 추천 결과 화면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7229" y="627205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  <a:r>
              <a:rPr lang="en-US" altLang="ko-KR" sz="1600" dirty="0" err="1" smtClean="0"/>
              <a:t>myPage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index.jsp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31" y="2176472"/>
            <a:ext cx="7428322" cy="420303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50044" y="4171813"/>
            <a:ext cx="1221047" cy="2313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맞춤 건강 추천 결과</a:t>
            </a:r>
            <a:endParaRPr lang="ko-KR" altLang="en-US" sz="9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668" y="1938778"/>
            <a:ext cx="3500856" cy="492874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375356" y="132952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10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3304" y="2569029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전체 상품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57595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14" y="1423251"/>
            <a:ext cx="9173855" cy="4344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02132" y="307571"/>
            <a:ext cx="6259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메인 화면</a:t>
            </a:r>
            <a:r>
              <a:rPr lang="en-US" altLang="ko-KR" sz="4800" dirty="0" smtClean="0"/>
              <a:t>2</a:t>
            </a:r>
          </a:p>
          <a:p>
            <a:pPr algn="ctr"/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Index.jsp</a:t>
            </a:r>
            <a:endParaRPr lang="en-US" altLang="ko-KR" sz="1200" dirty="0" smtClean="0"/>
          </a:p>
          <a:p>
            <a:pPr algn="ctr"/>
            <a:endParaRPr lang="ko-KR" altLang="en-US" sz="4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53" y="1423251"/>
            <a:ext cx="9890458" cy="44727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8861" y="3661590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45791" y="3659645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80810" y="3653970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87740" y="3661590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</a:t>
            </a:r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67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77194" y="99753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전체 상품 화면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64" y="561417"/>
            <a:ext cx="9517004" cy="5383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35381" y="694972"/>
            <a:ext cx="10058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전체 상품</a:t>
            </a:r>
            <a:endParaRPr lang="ko-KR" altLang="en-US" sz="9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71040"/>
              </p:ext>
            </p:extLst>
          </p:nvPr>
        </p:nvGraphicFramePr>
        <p:xfrm>
          <a:off x="3607724" y="760511"/>
          <a:ext cx="4979325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75">
                  <a:extLst>
                    <a:ext uri="{9D8B030D-6E8A-4147-A177-3AD203B41FA5}">
                      <a16:colId xmlns:a16="http://schemas.microsoft.com/office/drawing/2014/main" val="1581135504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2685210579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3759303712"/>
                    </a:ext>
                  </a:extLst>
                </a:gridCol>
              </a:tblGrid>
              <a:tr h="139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●낮은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●높은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●등록일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88603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928241" y="17278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8432" y="341877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428211" y="342709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5220" y="341323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768432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8211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5220" y="5971962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7296531" y="201295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659581" y="201216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900883" y="2012163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900883" y="480377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5582830" y="479822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7214895" y="4792685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1828799" y="1228531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전체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53" y="6539330"/>
            <a:ext cx="2410161" cy="34602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828799" y="1489230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기능별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46" name="직사각형 45"/>
          <p:cNvSpPr/>
          <p:nvPr/>
        </p:nvSpPr>
        <p:spPr>
          <a:xfrm>
            <a:off x="1828799" y="1740402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성분별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3" name="직사각형 52"/>
          <p:cNvSpPr/>
          <p:nvPr/>
        </p:nvSpPr>
        <p:spPr>
          <a:xfrm>
            <a:off x="1830232" y="1979928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대상별</a:t>
            </a:r>
            <a:endParaRPr lang="en-US" altLang="ko-KR" sz="8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741691" y="2319904"/>
            <a:ext cx="1737358" cy="21764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9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77194" y="99753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전체 상품 화면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40" y="533983"/>
            <a:ext cx="9517004" cy="5383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2140" y="688309"/>
            <a:ext cx="187867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전체 상품</a:t>
            </a:r>
            <a:endParaRPr lang="en-US" altLang="ko-KR" sz="900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71040"/>
              </p:ext>
            </p:extLst>
          </p:nvPr>
        </p:nvGraphicFramePr>
        <p:xfrm>
          <a:off x="3607724" y="760511"/>
          <a:ext cx="4979325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75">
                  <a:extLst>
                    <a:ext uri="{9D8B030D-6E8A-4147-A177-3AD203B41FA5}">
                      <a16:colId xmlns:a16="http://schemas.microsoft.com/office/drawing/2014/main" val="1581135504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2685210579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3759303712"/>
                    </a:ext>
                  </a:extLst>
                </a:gridCol>
              </a:tblGrid>
              <a:tr h="139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●낮은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●높은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●등록일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88603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928241" y="17278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8432" y="341877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428211" y="342709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5220" y="341323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768432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8211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5220" y="5971962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7296531" y="201295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659581" y="201216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900883" y="2012163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900883" y="480377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5582830" y="479822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7214895" y="4792685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1869505" y="1270119"/>
            <a:ext cx="980902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전체</a:t>
            </a:r>
            <a:endParaRPr lang="ko-KR" altLang="en-US" sz="11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53" y="6539330"/>
            <a:ext cx="2410161" cy="34602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869505" y="1593741"/>
            <a:ext cx="980902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기능별</a:t>
            </a:r>
            <a:endParaRPr lang="ko-KR" altLang="en-US" sz="1100" dirty="0"/>
          </a:p>
        </p:txBody>
      </p:sp>
      <p:sp>
        <p:nvSpPr>
          <p:cNvPr id="32" name="직사각형 31"/>
          <p:cNvSpPr/>
          <p:nvPr/>
        </p:nvSpPr>
        <p:spPr>
          <a:xfrm>
            <a:off x="1853740" y="3313367"/>
            <a:ext cx="980902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성분별</a:t>
            </a:r>
            <a:endParaRPr lang="ko-KR" altLang="en-US" sz="1100" dirty="0"/>
          </a:p>
        </p:txBody>
      </p:sp>
      <p:sp>
        <p:nvSpPr>
          <p:cNvPr id="38" name="직사각형 37"/>
          <p:cNvSpPr/>
          <p:nvPr/>
        </p:nvSpPr>
        <p:spPr>
          <a:xfrm>
            <a:off x="1956262" y="41819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815503" y="4992202"/>
            <a:ext cx="980902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대상별</a:t>
            </a:r>
            <a:endParaRPr lang="ko-KR" altLang="en-US" sz="1100" dirty="0"/>
          </a:p>
        </p:txBody>
      </p:sp>
      <p:sp>
        <p:nvSpPr>
          <p:cNvPr id="40" name="직사각형 39"/>
          <p:cNvSpPr/>
          <p:nvPr/>
        </p:nvSpPr>
        <p:spPr>
          <a:xfrm>
            <a:off x="2021867" y="1872883"/>
            <a:ext cx="1459611" cy="14058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혈당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혈압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항산화 면역력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염증 </a:t>
            </a:r>
            <a:r>
              <a:rPr lang="ko-KR" altLang="en-US" sz="800" dirty="0" err="1" smtClean="0"/>
              <a:t>항염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관절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뼈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치아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피로 회복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눈 건강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장 건강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두뇌 및 기억력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위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간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갑상선</a:t>
            </a:r>
            <a:endParaRPr lang="en-US" altLang="ko-KR" sz="800" dirty="0" smtClean="0"/>
          </a:p>
        </p:txBody>
      </p:sp>
      <p:sp>
        <p:nvSpPr>
          <p:cNvPr id="42" name="직사각형 41"/>
          <p:cNvSpPr/>
          <p:nvPr/>
        </p:nvSpPr>
        <p:spPr>
          <a:xfrm>
            <a:off x="1996930" y="3662701"/>
            <a:ext cx="1459611" cy="1188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폴리코산놀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오메가 </a:t>
            </a:r>
            <a:r>
              <a:rPr lang="en-US" altLang="ko-KR" sz="800" dirty="0" smtClean="0"/>
              <a:t>– 3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비타민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미네랄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유산균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글루코사민</a:t>
            </a:r>
            <a:r>
              <a:rPr lang="en-US" altLang="ko-KR" sz="800" dirty="0" smtClean="0"/>
              <a:t>/ MSM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루테인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코큐텐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아르기닌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밀크씨슬</a:t>
            </a:r>
            <a:endParaRPr lang="en-US" altLang="ko-KR" sz="800" dirty="0" smtClean="0"/>
          </a:p>
        </p:txBody>
      </p:sp>
      <p:sp>
        <p:nvSpPr>
          <p:cNvPr id="43" name="직사각형 42"/>
          <p:cNvSpPr/>
          <p:nvPr/>
        </p:nvSpPr>
        <p:spPr>
          <a:xfrm>
            <a:off x="2128387" y="5414313"/>
            <a:ext cx="1459611" cy="399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smtClean="0"/>
              <a:t>남성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여성</a:t>
            </a:r>
            <a:endParaRPr lang="en-US" altLang="ko-KR" sz="800" dirty="0" smtClean="0"/>
          </a:p>
        </p:txBody>
      </p:sp>
    </p:spTree>
    <p:extLst>
      <p:ext uri="{BB962C8B-B14F-4D97-AF65-F5344CB8AC3E}">
        <p14:creationId xmlns:p14="http://schemas.microsoft.com/office/powerpoint/2010/main" val="246338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2413" y="2542903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기능별 상품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93552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77194" y="99753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기능별 상품 화면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02" y="561418"/>
            <a:ext cx="9517004" cy="5383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35381" y="694972"/>
            <a:ext cx="10058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기능별 상품</a:t>
            </a:r>
            <a:endParaRPr lang="ko-KR" altLang="en-US" sz="9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71040"/>
              </p:ext>
            </p:extLst>
          </p:nvPr>
        </p:nvGraphicFramePr>
        <p:xfrm>
          <a:off x="3607724" y="760511"/>
          <a:ext cx="4979325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75">
                  <a:extLst>
                    <a:ext uri="{9D8B030D-6E8A-4147-A177-3AD203B41FA5}">
                      <a16:colId xmlns:a16="http://schemas.microsoft.com/office/drawing/2014/main" val="1581135504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2685210579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3759303712"/>
                    </a:ext>
                  </a:extLst>
                </a:gridCol>
              </a:tblGrid>
              <a:tr h="139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●낮은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●높은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●등록일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88603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928241" y="17278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8432" y="341877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428211" y="342709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5220" y="341323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768432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8211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5220" y="5971962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7296531" y="201295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659581" y="201216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900883" y="2012163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900883" y="480377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5582830" y="479822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7214895" y="4792685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1828799" y="1228531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- </a:t>
            </a:r>
            <a:r>
              <a:rPr lang="ko-KR" altLang="en-US" sz="800" dirty="0" smtClean="0"/>
              <a:t>혈당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혈압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53" y="6539330"/>
            <a:ext cx="2410161" cy="34602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828799" y="1489230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항산화 면역력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46" name="직사각형 45"/>
          <p:cNvSpPr/>
          <p:nvPr/>
        </p:nvSpPr>
        <p:spPr>
          <a:xfrm>
            <a:off x="1828799" y="1740402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염증 </a:t>
            </a:r>
            <a:r>
              <a:rPr lang="ko-KR" altLang="en-US" sz="800" dirty="0" err="1" smtClean="0"/>
              <a:t>항염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3" name="직사각형 52"/>
          <p:cNvSpPr/>
          <p:nvPr/>
        </p:nvSpPr>
        <p:spPr>
          <a:xfrm>
            <a:off x="1830232" y="1979928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관절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뼈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치아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4" name="직사각형 53"/>
          <p:cNvSpPr/>
          <p:nvPr/>
        </p:nvSpPr>
        <p:spPr>
          <a:xfrm>
            <a:off x="1830232" y="2248680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피로회복</a:t>
            </a:r>
            <a:endParaRPr lang="ko-KR" altLang="en-US" sz="800" dirty="0"/>
          </a:p>
        </p:txBody>
      </p:sp>
      <p:sp>
        <p:nvSpPr>
          <p:cNvPr id="55" name="직사각형 54"/>
          <p:cNvSpPr/>
          <p:nvPr/>
        </p:nvSpPr>
        <p:spPr>
          <a:xfrm>
            <a:off x="1830232" y="2499852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눈 건강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6" name="직사각형 55"/>
          <p:cNvSpPr/>
          <p:nvPr/>
        </p:nvSpPr>
        <p:spPr>
          <a:xfrm>
            <a:off x="1829557" y="2782789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장 건강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7" name="직사각형 56"/>
          <p:cNvSpPr/>
          <p:nvPr/>
        </p:nvSpPr>
        <p:spPr>
          <a:xfrm>
            <a:off x="1829557" y="3051541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두뇌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및 기억력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8" name="직사각형 57"/>
          <p:cNvSpPr/>
          <p:nvPr/>
        </p:nvSpPr>
        <p:spPr>
          <a:xfrm>
            <a:off x="1829557" y="3302713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위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간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갑상선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63" name="직사각형 62"/>
          <p:cNvSpPr/>
          <p:nvPr/>
        </p:nvSpPr>
        <p:spPr>
          <a:xfrm>
            <a:off x="10097984" y="4785031"/>
            <a:ext cx="2037806" cy="192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기능별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성분별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성별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다 같은 형식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1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77194" y="99753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기능별 상품 화면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02" y="561418"/>
            <a:ext cx="9517004" cy="5383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325" y="696632"/>
            <a:ext cx="18786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기능별 상품 </a:t>
            </a:r>
            <a:endParaRPr lang="en-US" altLang="ko-KR" sz="900" dirty="0" smtClean="0"/>
          </a:p>
          <a:p>
            <a:r>
              <a:rPr lang="en-US" altLang="ko-KR" sz="900" dirty="0" smtClean="0"/>
              <a:t>-&gt; </a:t>
            </a:r>
            <a:r>
              <a:rPr lang="ko-KR" altLang="en-US" sz="900" dirty="0" smtClean="0"/>
              <a:t>혈당 </a:t>
            </a:r>
            <a:r>
              <a:rPr lang="en-US" altLang="ko-KR" sz="900" dirty="0" smtClean="0"/>
              <a:t>/ </a:t>
            </a:r>
            <a:r>
              <a:rPr lang="ko-KR" altLang="en-US" sz="900" dirty="0" smtClean="0"/>
              <a:t>혈압</a:t>
            </a:r>
            <a:endParaRPr lang="ko-KR" altLang="en-US" sz="9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71040"/>
              </p:ext>
            </p:extLst>
          </p:nvPr>
        </p:nvGraphicFramePr>
        <p:xfrm>
          <a:off x="3607724" y="760511"/>
          <a:ext cx="4979325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75">
                  <a:extLst>
                    <a:ext uri="{9D8B030D-6E8A-4147-A177-3AD203B41FA5}">
                      <a16:colId xmlns:a16="http://schemas.microsoft.com/office/drawing/2014/main" val="1581135504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2685210579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3759303712"/>
                    </a:ext>
                  </a:extLst>
                </a:gridCol>
              </a:tblGrid>
              <a:tr h="139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●낮은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●높은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●등록일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88603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928241" y="17278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8432" y="341877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428211" y="342709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5220" y="341323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768432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8211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5220" y="5971962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7296531" y="201295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659581" y="201216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900883" y="2012163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900883" y="480377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5582830" y="479822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7214895" y="4792685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1869505" y="1270119"/>
            <a:ext cx="980902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혈당</a:t>
            </a:r>
            <a:r>
              <a:rPr lang="en-US" altLang="ko-KR" sz="1100" dirty="0" smtClean="0"/>
              <a:t>/ </a:t>
            </a:r>
            <a:r>
              <a:rPr lang="ko-KR" altLang="en-US" sz="1100" dirty="0" smtClean="0"/>
              <a:t>혈압</a:t>
            </a:r>
            <a:endParaRPr lang="ko-KR" altLang="en-US" sz="1100" dirty="0"/>
          </a:p>
        </p:txBody>
      </p:sp>
      <p:sp>
        <p:nvSpPr>
          <p:cNvPr id="36" name="직사각형 35"/>
          <p:cNvSpPr/>
          <p:nvPr/>
        </p:nvSpPr>
        <p:spPr>
          <a:xfrm>
            <a:off x="1935574" y="1609484"/>
            <a:ext cx="1459611" cy="1188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smtClean="0"/>
              <a:t>액상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정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캡슐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배지 캡슐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젤리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분말 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츄어블</a:t>
            </a:r>
            <a:endParaRPr lang="en-US" altLang="ko-KR" sz="800" dirty="0" smtClean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53" y="6539330"/>
            <a:ext cx="2410161" cy="34602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35875" y="172781"/>
            <a:ext cx="1118789" cy="26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한 줄로 표시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>
            <a:off x="2724858" y="488389"/>
            <a:ext cx="251098" cy="208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183" y="2938882"/>
            <a:ext cx="1629002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4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3304" y="2603863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상품 상세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34081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325" y="26724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 상품 상세 화면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02" y="561418"/>
            <a:ext cx="9517004" cy="53833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28241" y="17278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8432" y="341877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428211" y="342709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5220" y="341323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768432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8211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5220" y="5971962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53" y="6539330"/>
            <a:ext cx="2410161" cy="34602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36502" y="1124631"/>
            <a:ext cx="8889904" cy="5760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974" y="591903"/>
            <a:ext cx="9832959" cy="5748937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437564" y="608097"/>
            <a:ext cx="2267528" cy="312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425639" y="667295"/>
            <a:ext cx="21897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기능별 상품 </a:t>
            </a:r>
            <a:r>
              <a:rPr lang="en-US" altLang="ko-KR" sz="900" dirty="0"/>
              <a:t> -&gt; </a:t>
            </a:r>
            <a:r>
              <a:rPr lang="ko-KR" altLang="en-US" sz="900" dirty="0"/>
              <a:t>혈당 </a:t>
            </a:r>
            <a:r>
              <a:rPr lang="en-US" altLang="ko-KR" sz="900" dirty="0"/>
              <a:t>/ </a:t>
            </a:r>
            <a:r>
              <a:rPr lang="ko-KR" altLang="en-US" sz="900" dirty="0"/>
              <a:t>혈압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951912" y="1341120"/>
            <a:ext cx="3914899" cy="4789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상품명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5969921" y="2081528"/>
            <a:ext cx="3896890" cy="496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15,000</a:t>
            </a:r>
            <a:r>
              <a:rPr lang="ko-KR" altLang="en-US" dirty="0" smtClean="0"/>
              <a:t>원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5951912" y="2725783"/>
            <a:ext cx="4106488" cy="3483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431382" y="3147155"/>
            <a:ext cx="679268" cy="6102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88109" y="3951776"/>
            <a:ext cx="3094691" cy="1509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2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3304" y="2603863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장바구니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42905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325" y="26724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 장바구니 화면</a:t>
            </a:r>
            <a:endParaRPr lang="en-US" altLang="ko-KR" sz="24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437564" y="608097"/>
            <a:ext cx="2267528" cy="312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5951912" y="2725783"/>
            <a:ext cx="4106488" cy="3483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431382" y="3147155"/>
            <a:ext cx="679268" cy="6102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88109" y="3951776"/>
            <a:ext cx="3094691" cy="1509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04" y="661033"/>
            <a:ext cx="6981615" cy="59588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95405" y="722810"/>
            <a:ext cx="694310" cy="17145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장바구니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2725783" y="1132114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482049" y="1127756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가격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475614" y="1123389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수량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435454" y="1123388"/>
            <a:ext cx="1212157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합계금액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802976" y="4662838"/>
            <a:ext cx="1902115" cy="3271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쇼핑 계속 하기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500724" y="5114646"/>
            <a:ext cx="2831738" cy="8098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13845" y="5163662"/>
            <a:ext cx="2482406" cy="134164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 smtClean="0"/>
              <a:t>TOTAL</a:t>
            </a:r>
          </a:p>
          <a:p>
            <a:r>
              <a:rPr lang="ko-KR" altLang="en-US" sz="1400" dirty="0" smtClean="0"/>
              <a:t>상품 금액</a:t>
            </a:r>
            <a:r>
              <a:rPr lang="en-US" altLang="ko-KR" sz="1400" dirty="0" smtClean="0"/>
              <a:t>:20,000</a:t>
            </a:r>
            <a:r>
              <a:rPr lang="ko-KR" altLang="en-US" sz="1400" dirty="0" smtClean="0"/>
              <a:t>원</a:t>
            </a:r>
            <a:endParaRPr lang="en-US" altLang="ko-KR" sz="1400" dirty="0" smtClean="0"/>
          </a:p>
          <a:p>
            <a:r>
              <a:rPr lang="ko-KR" altLang="en-US" sz="1400" dirty="0" err="1" smtClean="0"/>
              <a:t>배송비</a:t>
            </a:r>
            <a:r>
              <a:rPr lang="en-US" altLang="ko-KR" sz="1400" dirty="0" smtClean="0"/>
              <a:t>: 2,500</a:t>
            </a:r>
            <a:r>
              <a:rPr lang="ko-KR" altLang="en-US" sz="1400" dirty="0" smtClean="0"/>
              <a:t>원</a:t>
            </a:r>
            <a:endParaRPr lang="en-US" altLang="ko-KR" sz="1400" dirty="0" smtClean="0"/>
          </a:p>
          <a:p>
            <a:r>
              <a:rPr lang="ko-KR" altLang="en-US" sz="1400" dirty="0" smtClean="0"/>
              <a:t>총</a:t>
            </a:r>
            <a:r>
              <a:rPr lang="en-US" altLang="ko-KR" sz="1400" dirty="0" smtClean="0"/>
              <a:t>: 22,500</a:t>
            </a:r>
            <a:r>
              <a:rPr lang="ko-KR" altLang="en-US" sz="1400" dirty="0" smtClean="0"/>
              <a:t>원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7986612" y="6105393"/>
            <a:ext cx="1201131" cy="4528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주문하기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7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5749" y="2560320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smtClean="0"/>
              <a:t>결제 </a:t>
            </a:r>
            <a:r>
              <a:rPr lang="ko-KR" altLang="en-US" sz="9600" dirty="0" smtClean="0"/>
              <a:t>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89218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19251" y="338354"/>
            <a:ext cx="713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메인 화면</a:t>
            </a:r>
            <a:r>
              <a:rPr lang="en-US" altLang="ko-KR" sz="4800" dirty="0" smtClean="0"/>
              <a:t>3</a:t>
            </a:r>
          </a:p>
          <a:p>
            <a:pPr algn="ctr"/>
            <a:r>
              <a:rPr lang="en-US" altLang="ko-KR" sz="4800" dirty="0" err="1" smtClean="0"/>
              <a:t>Index.jsp</a:t>
            </a:r>
            <a:endParaRPr lang="en-US" altLang="ko-KR" sz="4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32" y="1138568"/>
            <a:ext cx="6502632" cy="17155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32" y="3020016"/>
            <a:ext cx="6502632" cy="17155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32" y="4981819"/>
            <a:ext cx="6502632" cy="17155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33" y="1138569"/>
            <a:ext cx="6502632" cy="14051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32" y="2982546"/>
            <a:ext cx="6502632" cy="14051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32" y="4972508"/>
            <a:ext cx="6502632" cy="14051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62699" y="1996340"/>
            <a:ext cx="476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이벤트 사진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42412" y="3788198"/>
            <a:ext cx="260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맞춤 </a:t>
            </a:r>
            <a:r>
              <a:rPr lang="ko-KR" altLang="en-US" smtClean="0"/>
              <a:t>건강 추천 </a:t>
            </a:r>
            <a:r>
              <a:rPr lang="ko-KR" altLang="en-US" dirty="0" smtClean="0"/>
              <a:t>사진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08913" y="5839591"/>
            <a:ext cx="253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ARS</a:t>
            </a:r>
            <a:r>
              <a:rPr lang="ko-KR" altLang="en-US" dirty="0"/>
              <a:t> </a:t>
            </a:r>
            <a:r>
              <a:rPr lang="ko-KR" altLang="en-US" dirty="0" smtClean="0"/>
              <a:t>전화 주문 사진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1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325" y="26724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 결제 화면 </a:t>
            </a:r>
            <a:r>
              <a:rPr lang="en-US" altLang="ko-KR" sz="2400" dirty="0" smtClean="0"/>
              <a:t>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437564" y="608097"/>
            <a:ext cx="2267528" cy="312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5951912" y="2725783"/>
            <a:ext cx="4106488" cy="3483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431382" y="3147155"/>
            <a:ext cx="679268" cy="6102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88109" y="3951776"/>
            <a:ext cx="3094691" cy="1509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04" y="661033"/>
            <a:ext cx="6981615" cy="59588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69279" y="722810"/>
            <a:ext cx="640870" cy="1975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결제 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2802976" y="1231026"/>
            <a:ext cx="671102" cy="2040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상품</a:t>
            </a:r>
            <a:endParaRPr lang="ko-KR" altLang="en-US" sz="1400" dirty="0"/>
          </a:p>
        </p:txBody>
      </p:sp>
      <p:sp>
        <p:nvSpPr>
          <p:cNvPr id="29" name="직사각형 28"/>
          <p:cNvSpPr/>
          <p:nvPr/>
        </p:nvSpPr>
        <p:spPr>
          <a:xfrm>
            <a:off x="5482049" y="1127756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가격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6475614" y="1123389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수량</a:t>
            </a:r>
            <a:endParaRPr lang="ko-KR" altLang="en-US" sz="1400" dirty="0"/>
          </a:p>
        </p:txBody>
      </p:sp>
      <p:sp>
        <p:nvSpPr>
          <p:cNvPr id="48" name="직사각형 47"/>
          <p:cNvSpPr/>
          <p:nvPr/>
        </p:nvSpPr>
        <p:spPr>
          <a:xfrm>
            <a:off x="7469179" y="1123388"/>
            <a:ext cx="1212157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배송비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2500724" y="5114646"/>
            <a:ext cx="2831738" cy="8098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784955" y="920393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주문 상세 내역 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8779824" y="1127735"/>
            <a:ext cx="1212157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합계금액</a:t>
            </a:r>
            <a:endParaRPr lang="ko-KR" altLang="en-US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383" y="1568161"/>
            <a:ext cx="1162212" cy="312463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1981" y="1515862"/>
            <a:ext cx="733527" cy="32294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401" y="1524260"/>
            <a:ext cx="686731" cy="309973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78824" y="3020530"/>
            <a:ext cx="9875520" cy="3703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782979" y="3170797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주문자 정보 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82978" y="4295167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배송 정보 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801414" y="5258302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 정보 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2801414" y="5977367"/>
            <a:ext cx="2415020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 수단 선택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결제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801414" y="6323237"/>
            <a:ext cx="6181386" cy="3797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476239" y="6263354"/>
            <a:ext cx="1706880" cy="3941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 하기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524" y="2993862"/>
            <a:ext cx="6649378" cy="138149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2095" y="4373046"/>
            <a:ext cx="6679473" cy="240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8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325" y="26724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 결제 화면 </a:t>
            </a:r>
            <a:r>
              <a:rPr lang="en-US" altLang="ko-KR" sz="2400" dirty="0"/>
              <a:t>2</a:t>
            </a:r>
            <a:endParaRPr lang="en-US" altLang="ko-KR" sz="24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951912" y="2725783"/>
            <a:ext cx="4106488" cy="3483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431382" y="3147155"/>
            <a:ext cx="679268" cy="6102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88109" y="3951776"/>
            <a:ext cx="3094691" cy="1509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69279" y="722810"/>
            <a:ext cx="640870" cy="1975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결제 </a:t>
            </a:r>
            <a:endParaRPr lang="ko-KR" altLang="en-US" sz="800" dirty="0"/>
          </a:p>
        </p:txBody>
      </p:sp>
      <p:sp>
        <p:nvSpPr>
          <p:cNvPr id="29" name="직사각형 28"/>
          <p:cNvSpPr/>
          <p:nvPr/>
        </p:nvSpPr>
        <p:spPr>
          <a:xfrm>
            <a:off x="5482049" y="1127756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가격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6475614" y="1123389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수량</a:t>
            </a:r>
            <a:endParaRPr lang="ko-KR" altLang="en-US" sz="1400" dirty="0"/>
          </a:p>
        </p:txBody>
      </p:sp>
      <p:sp>
        <p:nvSpPr>
          <p:cNvPr id="48" name="직사각형 47"/>
          <p:cNvSpPr/>
          <p:nvPr/>
        </p:nvSpPr>
        <p:spPr>
          <a:xfrm>
            <a:off x="7469179" y="1123388"/>
            <a:ext cx="1212157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배송비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2500724" y="5114646"/>
            <a:ext cx="2831738" cy="8098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383" y="1568161"/>
            <a:ext cx="1162212" cy="31246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401" y="1524260"/>
            <a:ext cx="686731" cy="309973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78824" y="3020530"/>
            <a:ext cx="9875520" cy="3703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782979" y="3170797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주문자 정보 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82978" y="4295167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배송 정보 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801414" y="5258302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 정보 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2801414" y="5977367"/>
            <a:ext cx="2415020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 수단 선택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결제</a:t>
            </a:r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971" y="468950"/>
            <a:ext cx="6970209" cy="59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1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4229" y="2264229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고객센터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1744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고객 센터</a:t>
            </a:r>
            <a:r>
              <a:rPr lang="en-US" altLang="ko-KR" sz="4800" dirty="0"/>
              <a:t> </a:t>
            </a:r>
            <a:r>
              <a:rPr lang="ko-KR" altLang="en-US" sz="4800" dirty="0" smtClean="0"/>
              <a:t>화면</a:t>
            </a:r>
            <a:endParaRPr lang="en-US" altLang="ko-KR" sz="4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70" y="1202966"/>
            <a:ext cx="10278909" cy="44869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68434" y="1271452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고객센터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1425367" y="2429763"/>
            <a:ext cx="1361375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공지사항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907916" y="2758776"/>
            <a:ext cx="2396275" cy="3597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25369" y="2758776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자주 찾는 질문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25368" y="3118935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1:1 </a:t>
            </a:r>
            <a:r>
              <a:rPr lang="ko-KR" altLang="en-US" sz="1100" dirty="0" smtClean="0"/>
              <a:t>문의 사항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407949" y="1924558"/>
            <a:ext cx="1444107" cy="384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396362" y="1724297"/>
            <a:ext cx="7245512" cy="3805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114697" y="2429763"/>
            <a:ext cx="217714" cy="251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903" y="1724297"/>
            <a:ext cx="7730100" cy="475105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873" y="6051274"/>
            <a:ext cx="2410161" cy="34602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771377" y="6347055"/>
            <a:ext cx="2455817" cy="411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페이징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까지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089" y="51239"/>
            <a:ext cx="4363911" cy="16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고객 센터</a:t>
            </a:r>
            <a:r>
              <a:rPr lang="en-US" altLang="ko-KR" sz="4800" dirty="0"/>
              <a:t> </a:t>
            </a:r>
            <a:r>
              <a:rPr lang="ko-KR" altLang="en-US" sz="4800" dirty="0" smtClean="0"/>
              <a:t>화면</a:t>
            </a:r>
            <a:endParaRPr lang="en-US" altLang="ko-KR" sz="4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70" y="1202966"/>
            <a:ext cx="10278909" cy="44869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68434" y="1271452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고객센터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1425367" y="2429763"/>
            <a:ext cx="1361375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공지사항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970296" y="2758776"/>
            <a:ext cx="2396275" cy="3597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25369" y="2758776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자주 찾는 질문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25368" y="3118935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1:1 </a:t>
            </a:r>
            <a:r>
              <a:rPr lang="ko-KR" altLang="en-US" sz="1100" dirty="0" smtClean="0"/>
              <a:t>문의 사항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407949" y="1924558"/>
            <a:ext cx="1444107" cy="384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396362" y="1724297"/>
            <a:ext cx="7245512" cy="3805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1076264" y="2758776"/>
            <a:ext cx="217714" cy="251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963" y="2260323"/>
            <a:ext cx="8090295" cy="39508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244" y="5931926"/>
            <a:ext cx="2410161" cy="3460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640748" y="6227707"/>
            <a:ext cx="2455817" cy="411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페이징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까지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8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고객 센터</a:t>
            </a:r>
            <a:r>
              <a:rPr lang="en-US" altLang="ko-KR" sz="4800" dirty="0"/>
              <a:t> </a:t>
            </a:r>
            <a:r>
              <a:rPr lang="ko-KR" altLang="en-US" sz="4800" dirty="0" smtClean="0"/>
              <a:t>화면</a:t>
            </a:r>
            <a:endParaRPr lang="en-US" altLang="ko-KR" sz="4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70" y="1202966"/>
            <a:ext cx="10278909" cy="44869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68434" y="1271452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고객센터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1425367" y="2429763"/>
            <a:ext cx="1361375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공지사항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970296" y="2758776"/>
            <a:ext cx="2396275" cy="3597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25369" y="2758776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자주 찾는 질문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25368" y="3118935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1:1 </a:t>
            </a:r>
            <a:r>
              <a:rPr lang="ko-KR" altLang="en-US" sz="1100" dirty="0" smtClean="0"/>
              <a:t>문의 사항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407949" y="1924558"/>
            <a:ext cx="1444107" cy="384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396362" y="1724297"/>
            <a:ext cx="7245512" cy="3805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1099931" y="3118935"/>
            <a:ext cx="217714" cy="251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873" y="6051274"/>
            <a:ext cx="2410161" cy="3460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71377" y="6347055"/>
            <a:ext cx="2455817" cy="411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페이징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까지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465" y="1857165"/>
            <a:ext cx="8233494" cy="394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6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0824" y="2629989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smtClean="0"/>
              <a:t>팝업 이벤트 </a:t>
            </a:r>
            <a:r>
              <a:rPr lang="ko-KR" altLang="en-US" sz="9600" dirty="0" smtClean="0"/>
              <a:t>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01925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팝업 이벤트</a:t>
            </a:r>
            <a:r>
              <a:rPr lang="en-US" altLang="ko-KR" sz="4800" dirty="0" smtClean="0"/>
              <a:t> </a:t>
            </a:r>
            <a:r>
              <a:rPr lang="ko-KR" altLang="en-US" sz="4800" dirty="0" smtClean="0"/>
              <a:t>화면</a:t>
            </a:r>
            <a:endParaRPr lang="en-US" altLang="ko-KR" sz="4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70" y="1202966"/>
            <a:ext cx="10278909" cy="44869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68433" y="1259238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이벤트</a:t>
            </a:r>
            <a:endParaRPr lang="ko-KR" altLang="en-US" sz="800" dirty="0"/>
          </a:p>
        </p:txBody>
      </p:sp>
      <p:sp>
        <p:nvSpPr>
          <p:cNvPr id="4" name="직사각형 3"/>
          <p:cNvSpPr/>
          <p:nvPr/>
        </p:nvSpPr>
        <p:spPr>
          <a:xfrm>
            <a:off x="970296" y="2377440"/>
            <a:ext cx="9157773" cy="39786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07949" y="1924558"/>
            <a:ext cx="1444107" cy="384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370237" y="1724297"/>
            <a:ext cx="7245512" cy="3805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32" y="2050534"/>
            <a:ext cx="6782747" cy="44964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088777" y="1529203"/>
            <a:ext cx="2438400" cy="9788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81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맞춤건강관리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54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47411" cy="669591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 화면 </a:t>
            </a:r>
            <a:endParaRPr lang="ko-KR" altLang="en-US" sz="24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836" y="987608"/>
            <a:ext cx="1431006" cy="2990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8641" y="1005962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맞춤건강관리</a:t>
            </a:r>
            <a:endParaRPr lang="ko-KR" altLang="en-US" sz="1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72" y="1525002"/>
            <a:ext cx="1352550" cy="342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1472" y="1388675"/>
            <a:ext cx="1583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맞춤건강관리</a:t>
            </a:r>
            <a:endParaRPr lang="ko-KR" altLang="en-US" sz="1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2" y="2004229"/>
            <a:ext cx="2019300" cy="1704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7855" y="2023281"/>
            <a:ext cx="1889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맞춤건강추천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47855" y="2412049"/>
            <a:ext cx="1889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안심조회서비스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47855" y="2819869"/>
            <a:ext cx="1889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건강정보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47855" y="3302594"/>
            <a:ext cx="1889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성분사전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47855" y="3730263"/>
            <a:ext cx="1889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새소식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213" y="973893"/>
            <a:ext cx="4536841" cy="58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0388" y="2647405"/>
            <a:ext cx="8255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회원가입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6058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8" y="522080"/>
            <a:ext cx="5009147" cy="525212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맞춤건강추천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6791" y="1046743"/>
            <a:ext cx="1231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&gt; </a:t>
            </a:r>
            <a:r>
              <a:rPr lang="ko-KR" altLang="en-US" sz="1100" dirty="0" smtClean="0"/>
              <a:t>맞춤건강추천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838197" y="1419726"/>
            <a:ext cx="2650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나의 건강 분석하기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917" y="1419725"/>
            <a:ext cx="4259575" cy="53453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326" y="1419726"/>
            <a:ext cx="4183832" cy="534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3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맞춤건강추천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6791" y="1046743"/>
            <a:ext cx="1231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&gt;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맞춤건강추천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197" y="1419726"/>
            <a:ext cx="2650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맞춤 건강 추천 결과 </a:t>
            </a: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64" y="0"/>
            <a:ext cx="4010767" cy="70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3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 fontScale="90000"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안심조회서비스 화면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49" y="1558924"/>
            <a:ext cx="8834102" cy="40289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60568" y="3164305"/>
            <a:ext cx="1218113" cy="4090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1040566"/>
            <a:ext cx="2020575" cy="2677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58772" y="1029527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&gt; </a:t>
            </a:r>
            <a:r>
              <a:rPr lang="ko-KR" altLang="en-US" sz="1100" dirty="0" smtClean="0"/>
              <a:t>안심 조회 서비스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6986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건강정보 화면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858772" y="1005493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&gt; </a:t>
            </a:r>
            <a:r>
              <a:rPr lang="ko-KR" altLang="en-US" sz="1100" dirty="0" smtClean="0"/>
              <a:t>건강정보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398357"/>
            <a:ext cx="6840794" cy="49209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821" y="1438429"/>
            <a:ext cx="4579926" cy="50516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7" y="1005493"/>
            <a:ext cx="2020575" cy="26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성분 사전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8774" y="1040566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&gt; </a:t>
            </a:r>
            <a:r>
              <a:rPr lang="ko-KR" altLang="en-US" sz="1100" dirty="0" smtClean="0"/>
              <a:t>성분 사전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17" y="1335174"/>
            <a:ext cx="6916520" cy="51488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66873" y="1467853"/>
            <a:ext cx="144378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성분 사전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882190" y="3220454"/>
            <a:ext cx="144378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사전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35056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새 소식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8774" y="1037805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&gt;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새 소식</a:t>
            </a:r>
            <a:endParaRPr kumimoji="0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2879" y="1388000"/>
            <a:ext cx="297818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건강기능식품의 새로운 정보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15140"/>
            <a:ext cx="5928641" cy="467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8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212213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소개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581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3077095" cy="723842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소개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5359" y="1023659"/>
            <a:ext cx="10934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소개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58" y="1311442"/>
            <a:ext cx="5139212" cy="54298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76747" y="2162666"/>
            <a:ext cx="7564583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Arial Rounded MT Bold" panose="020F0704030504030204" pitchFamily="34" charset="0"/>
              </a:rPr>
              <a:t>배경 </a:t>
            </a:r>
            <a:r>
              <a:rPr lang="en-US" altLang="ko-KR" sz="1000" dirty="0">
                <a:latin typeface="Arial Rounded MT Bold" panose="020F0704030504030204" pitchFamily="34" charset="0"/>
              </a:rPr>
              <a:t>: </a:t>
            </a:r>
            <a:r>
              <a:rPr lang="ko-KR" altLang="en-US" sz="1000" dirty="0">
                <a:latin typeface="Arial Rounded MT Bold" panose="020F0704030504030204" pitchFamily="34" charset="0"/>
              </a:rPr>
              <a:t>이른바 </a:t>
            </a:r>
            <a:r>
              <a:rPr lang="en-US" altLang="ko-KR" sz="1000" dirty="0">
                <a:latin typeface="Arial Rounded MT Bold" panose="020F0704030504030204" pitchFamily="34" charset="0"/>
              </a:rPr>
              <a:t>100</a:t>
            </a:r>
            <a:r>
              <a:rPr lang="ko-KR" altLang="en-US" sz="1000" dirty="0">
                <a:latin typeface="Arial Rounded MT Bold" panose="020F0704030504030204" pitchFamily="34" charset="0"/>
              </a:rPr>
              <a:t>세 시대를 살고있는 사람들에게 가장 큰 관심은 무엇보다 건강일 것이다</a:t>
            </a:r>
            <a:r>
              <a:rPr lang="en-US" altLang="ko-KR" sz="1000" dirty="0">
                <a:latin typeface="Arial Rounded MT Bold" panose="020F0704030504030204" pitchFamily="34" charset="0"/>
              </a:rPr>
              <a:t>.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그중에서도</a:t>
            </a:r>
            <a:r>
              <a:rPr lang="ko-KR" altLang="en-US" sz="1000" dirty="0">
                <a:latin typeface="Arial Rounded MT Bold" panose="020F0704030504030204" pitchFamily="34" charset="0"/>
              </a:rPr>
              <a:t> 대한민국은 통계청의 조사에 따르면 </a:t>
            </a:r>
            <a:r>
              <a:rPr lang="en-US" altLang="ko-KR" sz="1000" dirty="0">
                <a:latin typeface="Arial Rounded MT Bold" panose="020F0704030504030204" pitchFamily="34" charset="0"/>
              </a:rPr>
              <a:t>25</a:t>
            </a:r>
            <a:r>
              <a:rPr lang="ko-KR" altLang="en-US" sz="1000" dirty="0">
                <a:latin typeface="Arial Rounded MT Bold" panose="020F0704030504030204" pitchFamily="34" charset="0"/>
              </a:rPr>
              <a:t>년을 기점으로 전체 인구의 </a:t>
            </a:r>
            <a:r>
              <a:rPr lang="en-US" altLang="ko-KR" sz="1000" dirty="0">
                <a:latin typeface="Arial Rounded MT Bold" panose="020F0704030504030204" pitchFamily="34" charset="0"/>
              </a:rPr>
              <a:t>20.6%</a:t>
            </a:r>
            <a:r>
              <a:rPr lang="ko-KR" altLang="en-US" sz="1000" dirty="0">
                <a:latin typeface="Arial Rounded MT Bold" panose="020F0704030504030204" pitchFamily="34" charset="0"/>
              </a:rPr>
              <a:t>가 </a:t>
            </a:r>
            <a:r>
              <a:rPr lang="en-US" altLang="ko-KR" sz="1000" dirty="0">
                <a:latin typeface="Arial Rounded MT Bold" panose="020F0704030504030204" pitchFamily="34" charset="0"/>
              </a:rPr>
              <a:t>65</a:t>
            </a:r>
            <a:r>
              <a:rPr lang="ko-KR" altLang="en-US" sz="1000" dirty="0">
                <a:latin typeface="Arial Rounded MT Bold" panose="020F0704030504030204" pitchFamily="34" charset="0"/>
              </a:rPr>
              <a:t>세 이상인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초고령화</a:t>
            </a:r>
            <a:r>
              <a:rPr lang="ko-KR" altLang="en-US" sz="1000" dirty="0">
                <a:latin typeface="Arial Rounded MT Bold" panose="020F0704030504030204" pitchFamily="34" charset="0"/>
              </a:rPr>
              <a:t> 사회로 진입하게 된다</a:t>
            </a:r>
            <a:r>
              <a:rPr lang="en-US" altLang="ko-KR" sz="1000" dirty="0">
                <a:latin typeface="Arial Rounded MT Bold" panose="020F0704030504030204" pitchFamily="34" charset="0"/>
              </a:rPr>
              <a:t>.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이와같이</a:t>
            </a:r>
            <a:r>
              <a:rPr lang="ko-KR" altLang="en-US" sz="1000" dirty="0">
                <a:latin typeface="Arial Rounded MT Bold" panose="020F0704030504030204" pitchFamily="34" charset="0"/>
              </a:rPr>
              <a:t> 건강에 대한 관심이 커지는 만큼 노령층이 빠르게 증가하는 사회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구조속에서</a:t>
            </a:r>
            <a:r>
              <a:rPr lang="ko-KR" altLang="en-US" sz="1000" dirty="0">
                <a:latin typeface="Arial Rounded MT Bold" panose="020F0704030504030204" pitchFamily="34" charset="0"/>
              </a:rPr>
              <a:t> 노령층을 속여 허가 받지 않은 사업자들이 각종 불법 건강기능식품을 허위 광고로 강매하는 사기가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횡횡해</a:t>
            </a:r>
            <a:r>
              <a:rPr lang="ko-KR" altLang="en-US" sz="1000" dirty="0">
                <a:latin typeface="Arial Rounded MT Bold" panose="020F0704030504030204" pitchFamily="34" charset="0"/>
              </a:rPr>
              <a:t> 황금빛 노후를 그리는 수 없이 많은 꿈을 좌절시키고 있다</a:t>
            </a:r>
            <a:r>
              <a:rPr lang="en-US" altLang="ko-KR" sz="1000" dirty="0">
                <a:latin typeface="Arial Rounded MT Bold" panose="020F0704030504030204" pitchFamily="34" charset="0"/>
              </a:rPr>
              <a:t>. </a:t>
            </a:r>
            <a:r>
              <a:rPr lang="ko-KR" altLang="en-US" sz="1000" dirty="0">
                <a:latin typeface="Arial Rounded MT Bold" panose="020F0704030504030204" pitchFamily="34" charset="0"/>
              </a:rPr>
              <a:t>이러한 세태의 주요 원인은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중장년층과</a:t>
            </a:r>
            <a:r>
              <a:rPr lang="ko-KR" altLang="en-US" sz="1000" dirty="0">
                <a:latin typeface="Arial Rounded MT Bold" panose="020F0704030504030204" pitchFamily="34" charset="0"/>
              </a:rPr>
              <a:t> 달리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키오스크와</a:t>
            </a:r>
            <a:r>
              <a:rPr lang="ko-KR" altLang="en-US" sz="1000" dirty="0">
                <a:latin typeface="Arial Rounded MT Bold" panose="020F0704030504030204" pitchFamily="34" charset="0"/>
              </a:rPr>
              <a:t> 같은 복잡한 기능 및 온라인에 익숙하지 않은 노령층의 불법 건강기능식품을 판별하는 능력 부족이 가장 큰 것으로 분석된다</a:t>
            </a:r>
            <a:r>
              <a:rPr lang="en-US" altLang="ko-KR" sz="1000" dirty="0">
                <a:latin typeface="Arial Rounded MT Bold" panose="020F0704030504030204" pitchFamily="34" charset="0"/>
              </a:rPr>
              <a:t>.     </a:t>
            </a:r>
            <a:endParaRPr lang="en-US" altLang="ko-KR" sz="1000" dirty="0" smtClean="0">
              <a:latin typeface="Arial Rounded MT Bold" panose="020F07040305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atin typeface="Arial Rounded MT Bold" panose="020F0704030504030204" pitchFamily="34" charset="0"/>
              </a:rPr>
              <a:t>- </a:t>
            </a:r>
            <a:r>
              <a:rPr lang="ko-KR" altLang="en-US" sz="1000" dirty="0">
                <a:latin typeface="Arial Rounded MT Bold" panose="020F0704030504030204" pitchFamily="34" charset="0"/>
              </a:rPr>
              <a:t>개요 및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차별점</a:t>
            </a:r>
            <a:r>
              <a:rPr lang="ko-KR" altLang="en-US" sz="1000" dirty="0">
                <a:latin typeface="Arial Rounded MT Bold" panose="020F0704030504030204" pitchFamily="34" charset="0"/>
              </a:rPr>
              <a:t> </a:t>
            </a:r>
            <a:r>
              <a:rPr lang="en-US" altLang="ko-KR" sz="1000" dirty="0">
                <a:latin typeface="Arial Rounded MT Bold" panose="020F0704030504030204" pitchFamily="34" charset="0"/>
              </a:rPr>
              <a:t>: </a:t>
            </a:r>
            <a:r>
              <a:rPr lang="ko-KR" altLang="en-US" sz="1000" dirty="0">
                <a:latin typeface="Arial Rounded MT Bold" panose="020F0704030504030204" pitchFamily="34" charset="0"/>
              </a:rPr>
              <a:t>그러므로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브라브</a:t>
            </a:r>
            <a:r>
              <a:rPr lang="ko-KR" altLang="en-US" sz="1000" dirty="0">
                <a:latin typeface="Arial Rounded MT Bold" panose="020F0704030504030204" pitchFamily="34" charset="0"/>
              </a:rPr>
              <a:t> 마이 라이프 프로젝트는 오늘날 건강한 내일을 꿈꾸는 노령층이 더 이상 이런 피해를 입지 않게끔 사태를 미연에 방지하기 위하여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노령층에게도</a:t>
            </a:r>
            <a:r>
              <a:rPr lang="ko-KR" altLang="en-US" sz="1000" dirty="0">
                <a:latin typeface="Arial Rounded MT Bold" panose="020F0704030504030204" pitchFamily="34" charset="0"/>
              </a:rPr>
              <a:t> 친숙하게 다가갈 수 있는 간편하고 직관적인 </a:t>
            </a:r>
            <a:r>
              <a:rPr lang="en-US" altLang="ko-KR" sz="1000" dirty="0">
                <a:latin typeface="Arial Rounded MT Bold" panose="020F0704030504030204" pitchFamily="34" charset="0"/>
              </a:rPr>
              <a:t>UI</a:t>
            </a:r>
            <a:r>
              <a:rPr lang="ko-KR" altLang="en-US" sz="1000" dirty="0">
                <a:latin typeface="Arial Rounded MT Bold" panose="020F0704030504030204" pitchFamily="34" charset="0"/>
              </a:rPr>
              <a:t>를 기반으로 건강기능식품이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식약처에</a:t>
            </a:r>
            <a:r>
              <a:rPr lang="ko-KR" altLang="en-US" sz="1000" dirty="0">
                <a:latin typeface="Arial Rounded MT Bold" panose="020F0704030504030204" pitchFamily="34" charset="0"/>
              </a:rPr>
              <a:t> 등록된 합법적인 것인지를 알려주는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공공데이터</a:t>
            </a:r>
            <a:r>
              <a:rPr lang="ko-KR" altLang="en-US" sz="1000" dirty="0">
                <a:latin typeface="Arial Rounded MT Bold" panose="020F0704030504030204" pitchFamily="34" charset="0"/>
              </a:rPr>
              <a:t> </a:t>
            </a:r>
            <a:r>
              <a:rPr lang="en-US" altLang="ko-KR" sz="1000" dirty="0">
                <a:latin typeface="Arial Rounded MT Bold" panose="020F0704030504030204" pitchFamily="34" charset="0"/>
              </a:rPr>
              <a:t>API</a:t>
            </a:r>
            <a:r>
              <a:rPr lang="ko-KR" altLang="en-US" sz="1000" dirty="0">
                <a:latin typeface="Arial Rounded MT Bold" panose="020F0704030504030204" pitchFamily="34" charset="0"/>
              </a:rPr>
              <a:t>서비스를 제공함과 동시에 이 서비스를 이용하려고 방문하는 노령층들 또는 그 자식들에게 합리적이고 안전한 건강기능식품을 판매하는 것을 목표로 한다</a:t>
            </a:r>
            <a:r>
              <a:rPr lang="en-US" altLang="ko-KR" sz="1000" dirty="0">
                <a:latin typeface="Arial Rounded MT Bold" panose="020F0704030504030204" pitchFamily="34" charset="0"/>
              </a:rPr>
              <a:t>.</a:t>
            </a:r>
            <a:endParaRPr lang="en-US" altLang="ko-KR" sz="1000" dirty="0" smtClean="0">
              <a:latin typeface="Arial Rounded MT Bold" panose="020F07040305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75558" y="1629295"/>
            <a:ext cx="27944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Arial Rounded MT Bold" panose="020F0704030504030204" pitchFamily="34" charset="0"/>
              </a:rPr>
              <a:t>브라보 마이 라이프</a:t>
            </a:r>
            <a:r>
              <a:rPr lang="en-US" altLang="ko-KR" sz="1200" b="1" dirty="0" smtClean="0">
                <a:latin typeface="Arial Rounded MT Bold" panose="020F0704030504030204" pitchFamily="34" charset="0"/>
              </a:rPr>
              <a:t>!</a:t>
            </a:r>
          </a:p>
          <a:p>
            <a:r>
              <a:rPr lang="en-US" altLang="ko-KR" sz="1200" b="1" dirty="0" smtClean="0">
                <a:latin typeface="Arial Rounded MT Bold" panose="020F0704030504030204" pitchFamily="34" charset="0"/>
              </a:rPr>
              <a:t>~~~~~~~~</a:t>
            </a:r>
            <a:endParaRPr lang="ko-KR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87970" y="4738254"/>
            <a:ext cx="2676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알맞은 이미지 삽입</a:t>
            </a:r>
            <a:endParaRPr lang="ko-KR" altLang="en-US" sz="1100" dirty="0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7332417" y="4650970"/>
            <a:ext cx="764705" cy="43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238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5938" y="239343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/>
              <a:t>ARS</a:t>
            </a:r>
            <a:r>
              <a:rPr lang="ko-KR" altLang="en-US" dirty="0" smtClean="0"/>
              <a:t>전화주문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932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ARS</a:t>
            </a:r>
            <a:r>
              <a:rPr lang="ko-KR" altLang="en-US" sz="2400" dirty="0" smtClean="0"/>
              <a:t>전화주문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84318" y="1045226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100" dirty="0"/>
              <a:t>ARS</a:t>
            </a:r>
            <a:r>
              <a:rPr lang="ko-KR" altLang="en-US" sz="1100" dirty="0"/>
              <a:t>전화주문 </a:t>
            </a:r>
            <a:endParaRPr kumimoji="0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6" y="1406927"/>
            <a:ext cx="3023460" cy="5210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35" y="651629"/>
            <a:ext cx="2665491" cy="59653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60" y="781323"/>
            <a:ext cx="2477101" cy="58174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10938" y="1571105"/>
            <a:ext cx="1579418" cy="2616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err="1" smtClean="0">
                <a:latin typeface="Arial Rounded MT Bold" panose="020F0704030504030204" pitchFamily="34" charset="0"/>
              </a:rPr>
              <a:t>브라보마이라이프</a:t>
            </a:r>
            <a:endParaRPr lang="ko-KR" altLang="en-US" sz="11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회원가입 화면</a:t>
            </a:r>
            <a:endParaRPr lang="ko-KR" altLang="en-US" sz="4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3" y="1620043"/>
            <a:ext cx="5608317" cy="52379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5" y="1620043"/>
            <a:ext cx="5576323" cy="46020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380" y="1868374"/>
            <a:ext cx="648772" cy="4910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2620" y="5914348"/>
            <a:ext cx="188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-&gt; </a:t>
            </a:r>
            <a:r>
              <a:rPr lang="ko-KR" altLang="en-US" sz="1400" dirty="0" smtClean="0"/>
              <a:t>달력 형식 예정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005840" y="205740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5840" y="254508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5840" y="301752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5840" y="348996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21180" y="3949461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84960" y="4430936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42060" y="5709681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82285" y="1738834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3380" y="1695415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38900" y="1703249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61760" y="316230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61760" y="4692317"/>
            <a:ext cx="472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선택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" y="6376714"/>
            <a:ext cx="3588910" cy="3467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6300" y="6197361"/>
            <a:ext cx="472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선택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82285" y="1116775"/>
            <a:ext cx="4533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</a:t>
            </a:r>
            <a:r>
              <a:rPr lang="en-US" altLang="ko-KR" sz="1400" dirty="0" smtClean="0"/>
              <a:t>ront/member/</a:t>
            </a:r>
            <a:r>
              <a:rPr lang="en-US" altLang="ko-KR" sz="1400" dirty="0" err="1" smtClean="0"/>
              <a:t>registerForm.jsp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812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3565" y="2638697"/>
            <a:ext cx="8255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smtClean="0"/>
              <a:t>로그인 </a:t>
            </a:r>
            <a:r>
              <a:rPr lang="ko-KR" altLang="en-US" sz="9600" dirty="0" smtClean="0"/>
              <a:t>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22170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로그인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316954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로그인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loginForm.jsp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618" y="2955791"/>
            <a:ext cx="3665096" cy="12774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742" y="4353116"/>
            <a:ext cx="3630972" cy="46981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258277" y="1501620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9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0159" y="2699657"/>
            <a:ext cx="9953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smtClean="0"/>
              <a:t>아이디 찾기 </a:t>
            </a:r>
            <a:r>
              <a:rPr lang="ko-KR" altLang="en-US" sz="9600" dirty="0" smtClean="0"/>
              <a:t>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56257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1248</Words>
  <Application>Microsoft Office PowerPoint</Application>
  <PresentationFormat>와이드스크린</PresentationFormat>
  <Paragraphs>432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3" baseType="lpstr"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맞춤건강관리 페이지</vt:lpstr>
      <vt:lpstr>맞춤건강관리 화면 </vt:lpstr>
      <vt:lpstr>맞춤건강관리&gt; 맞춤건강추천 화면</vt:lpstr>
      <vt:lpstr>맞춤건강관리&gt; 맞춤건강추천 화면</vt:lpstr>
      <vt:lpstr>맞춤건강관리&gt; 안심조회서비스 화면</vt:lpstr>
      <vt:lpstr>맞춤건강관리&gt; 건강정보 화면</vt:lpstr>
      <vt:lpstr>맞춤건강관리&gt; 성분 사전 화면</vt:lpstr>
      <vt:lpstr>맞춤건강관리&gt; 새 소식 화면</vt:lpstr>
      <vt:lpstr>소개 페이지</vt:lpstr>
      <vt:lpstr>소개 화면</vt:lpstr>
      <vt:lpstr>ARS전화주문 페이지</vt:lpstr>
      <vt:lpstr>ARS전화주문 화면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이커머스 7차</dc:creator>
  <cp:lastModifiedBy>이커머스 7차</cp:lastModifiedBy>
  <cp:revision>38</cp:revision>
  <dcterms:created xsi:type="dcterms:W3CDTF">2024-09-30T01:36:29Z</dcterms:created>
  <dcterms:modified xsi:type="dcterms:W3CDTF">2024-09-30T09:38:42Z</dcterms:modified>
</cp:coreProperties>
</file>